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93" r:id="rId3"/>
    <p:sldId id="294" r:id="rId4"/>
    <p:sldId id="295" r:id="rId5"/>
    <p:sldId id="296" r:id="rId6"/>
    <p:sldId id="291" r:id="rId7"/>
    <p:sldId id="259" r:id="rId8"/>
    <p:sldId id="292" r:id="rId9"/>
    <p:sldId id="261" r:id="rId10"/>
    <p:sldId id="262" r:id="rId11"/>
    <p:sldId id="264" r:id="rId12"/>
    <p:sldId id="265" r:id="rId13"/>
    <p:sldId id="267" r:id="rId14"/>
    <p:sldId id="268" r:id="rId15"/>
    <p:sldId id="270" r:id="rId16"/>
    <p:sldId id="271" r:id="rId17"/>
    <p:sldId id="275" r:id="rId18"/>
    <p:sldId id="276" r:id="rId19"/>
    <p:sldId id="278" r:id="rId20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 varScale="1">
        <p:scale>
          <a:sx n="81" d="100"/>
          <a:sy n="81" d="100"/>
        </p:scale>
        <p:origin x="-105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F6A29A8E-A315-41EB-92FA-1A21CD982831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F57F03AC-3CEB-43A4-8CF3-D9E8A53CCC16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AF7E725-E2C5-4302-93F7-EACDDD96A02C}" type="slidenum">
              <a:rPr lang="en-US"/>
              <a:pPr/>
              <a:t>5</a:t>
            </a:fld>
            <a:endParaRPr lang="en-US"/>
          </a:p>
        </p:txBody>
      </p:sp>
      <p:sp>
        <p:nvSpPr>
          <p:cNvPr id="222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2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smtClean="0"/>
              <a:t>A search in such lopsided trees would degenerate into a linear search, and such a tree bears the functionality of a linked list. Such lopsided trees are not efficient from the perspective of search efficiency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D8BD707-D9CF-40AE-B4C6-C98DA3205C09}" type="datetimeFigureOut">
              <a:rPr lang="en-US" smtClean="0"/>
              <a:pPr/>
              <a:t>10/11/2017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AVL TREE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811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811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811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811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811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811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938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811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811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811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the same input is given in the sorted order as</a:t>
            </a:r>
          </a:p>
          <a:p>
            <a:r>
              <a:rPr lang="en-US" dirty="0" smtClean="0"/>
              <a:t>6, 7, 8, 10, 12, 15, 5, 3,18, 20, you will construct a lopsided tree with only right </a:t>
            </a:r>
            <a:r>
              <a:rPr lang="en-US" dirty="0" err="1" smtClean="0"/>
              <a:t>subtrees</a:t>
            </a:r>
            <a:r>
              <a:rPr lang="en-US" dirty="0" smtClean="0"/>
              <a:t> starting from the root. </a:t>
            </a:r>
          </a:p>
          <a:p>
            <a:endParaRPr lang="en-US" dirty="0" smtClean="0"/>
          </a:p>
          <a:p>
            <a:r>
              <a:rPr lang="en-US" dirty="0" smtClean="0"/>
              <a:t>Such a tree will be conspicuous by the absence of its left </a:t>
            </a:r>
            <a:r>
              <a:rPr lang="en-US" dirty="0" err="1" smtClean="0"/>
              <a:t>subtree</a:t>
            </a:r>
            <a:r>
              <a:rPr lang="en-US" dirty="0" smtClean="0"/>
              <a:t> from the top. </a:t>
            </a:r>
          </a:p>
        </p:txBody>
      </p:sp>
      <p:sp>
        <p:nvSpPr>
          <p:cNvPr id="1780738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28600"/>
            <a:ext cx="7772400" cy="990600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2800"/>
              <a:t>Circumstances When a Binary Tree Degenerates </a:t>
            </a:r>
            <a:br>
              <a:rPr lang="en-US" sz="2800"/>
            </a:br>
            <a:r>
              <a:rPr lang="en-US" sz="2800"/>
              <a:t>Into a Linked List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</p:txBody>
      </p:sp>
      <p:sp>
        <p:nvSpPr>
          <p:cNvPr id="1781762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28600"/>
            <a:ext cx="7772400" cy="990600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2800"/>
              <a:t>Circumstances When a Binary Tree Degenerates </a:t>
            </a:r>
            <a:br>
              <a:rPr lang="en-US" sz="2800"/>
            </a:br>
            <a:r>
              <a:rPr lang="en-US" sz="2800"/>
              <a:t>Into a Linked List 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600200" y="1676400"/>
            <a:ext cx="5638800" cy="4305300"/>
            <a:chOff x="2781" y="1444"/>
            <a:chExt cx="8280" cy="6480"/>
          </a:xfrm>
        </p:grpSpPr>
        <p:sp>
          <p:nvSpPr>
            <p:cNvPr id="187397" name="Text Box 5"/>
            <p:cNvSpPr txBox="1">
              <a:spLocks noChangeArrowheads="1"/>
            </p:cNvSpPr>
            <p:nvPr/>
          </p:nvSpPr>
          <p:spPr bwMode="auto">
            <a:xfrm>
              <a:off x="2781" y="7384"/>
              <a:ext cx="8280" cy="54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/>
              <a:r>
                <a:rPr lang="en-US" sz="1400"/>
                <a:t>A Lopsided Binary Tree With Only Right Subtrees</a:t>
              </a:r>
              <a:endParaRPr lang="en-US" sz="2400"/>
            </a:p>
          </p:txBody>
        </p:sp>
        <p:grpSp>
          <p:nvGrpSpPr>
            <p:cNvPr id="3" name="Group 6"/>
            <p:cNvGrpSpPr>
              <a:grpSpLocks/>
            </p:cNvGrpSpPr>
            <p:nvPr/>
          </p:nvGrpSpPr>
          <p:grpSpPr bwMode="auto">
            <a:xfrm>
              <a:off x="3861" y="1444"/>
              <a:ext cx="5940" cy="5940"/>
              <a:chOff x="3861" y="1444"/>
              <a:chExt cx="5940" cy="5940"/>
            </a:xfrm>
          </p:grpSpPr>
          <p:sp>
            <p:nvSpPr>
              <p:cNvPr id="187399" name="Oval 7"/>
              <p:cNvSpPr>
                <a:spLocks noChangeArrowheads="1"/>
              </p:cNvSpPr>
              <p:nvPr/>
            </p:nvSpPr>
            <p:spPr bwMode="auto">
              <a:xfrm>
                <a:off x="3861" y="1444"/>
                <a:ext cx="720" cy="72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r>
                  <a:rPr lang="en-US" sz="1200"/>
                  <a:t>6</a:t>
                </a:r>
                <a:endParaRPr lang="en-US" sz="2400"/>
              </a:p>
            </p:txBody>
          </p:sp>
          <p:sp>
            <p:nvSpPr>
              <p:cNvPr id="187400" name="Oval 8"/>
              <p:cNvSpPr>
                <a:spLocks noChangeArrowheads="1"/>
              </p:cNvSpPr>
              <p:nvPr/>
            </p:nvSpPr>
            <p:spPr bwMode="auto">
              <a:xfrm>
                <a:off x="4761" y="2164"/>
                <a:ext cx="720" cy="72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r>
                  <a:rPr lang="en-US" sz="1200"/>
                  <a:t>7</a:t>
                </a:r>
                <a:endParaRPr lang="en-US" sz="2400"/>
              </a:p>
            </p:txBody>
          </p:sp>
          <p:sp>
            <p:nvSpPr>
              <p:cNvPr id="187401" name="Oval 9"/>
              <p:cNvSpPr>
                <a:spLocks noChangeArrowheads="1"/>
              </p:cNvSpPr>
              <p:nvPr/>
            </p:nvSpPr>
            <p:spPr bwMode="auto">
              <a:xfrm>
                <a:off x="5481" y="2884"/>
                <a:ext cx="720" cy="72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r>
                  <a:rPr lang="en-US" sz="1200"/>
                  <a:t>8</a:t>
                </a:r>
                <a:endParaRPr lang="en-US" sz="2400"/>
              </a:p>
            </p:txBody>
          </p:sp>
          <p:sp>
            <p:nvSpPr>
              <p:cNvPr id="187402" name="Oval 10"/>
              <p:cNvSpPr>
                <a:spLocks noChangeArrowheads="1"/>
              </p:cNvSpPr>
              <p:nvPr/>
            </p:nvSpPr>
            <p:spPr bwMode="auto">
              <a:xfrm>
                <a:off x="6201" y="3604"/>
                <a:ext cx="720" cy="72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r>
                  <a:rPr lang="en-US" sz="1200"/>
                  <a:t>10</a:t>
                </a:r>
                <a:endParaRPr lang="en-US" sz="2400"/>
              </a:p>
            </p:txBody>
          </p:sp>
          <p:sp>
            <p:nvSpPr>
              <p:cNvPr id="187403" name="Oval 11"/>
              <p:cNvSpPr>
                <a:spLocks noChangeArrowheads="1"/>
              </p:cNvSpPr>
              <p:nvPr/>
            </p:nvSpPr>
            <p:spPr bwMode="auto">
              <a:xfrm>
                <a:off x="6921" y="4324"/>
                <a:ext cx="720" cy="72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r>
                  <a:rPr lang="en-US" sz="1200"/>
                  <a:t>12</a:t>
                </a:r>
                <a:endParaRPr lang="en-US" sz="2400"/>
              </a:p>
            </p:txBody>
          </p:sp>
          <p:sp>
            <p:nvSpPr>
              <p:cNvPr id="187404" name="Oval 12"/>
              <p:cNvSpPr>
                <a:spLocks noChangeArrowheads="1"/>
              </p:cNvSpPr>
              <p:nvPr/>
            </p:nvSpPr>
            <p:spPr bwMode="auto">
              <a:xfrm>
                <a:off x="7641" y="5044"/>
                <a:ext cx="720" cy="72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r>
                  <a:rPr lang="en-US" sz="1200"/>
                  <a:t>15</a:t>
                </a:r>
                <a:endParaRPr lang="en-US" sz="2400"/>
              </a:p>
            </p:txBody>
          </p:sp>
          <p:sp>
            <p:nvSpPr>
              <p:cNvPr id="187405" name="Oval 13"/>
              <p:cNvSpPr>
                <a:spLocks noChangeArrowheads="1"/>
              </p:cNvSpPr>
              <p:nvPr/>
            </p:nvSpPr>
            <p:spPr bwMode="auto">
              <a:xfrm>
                <a:off x="8361" y="5764"/>
                <a:ext cx="720" cy="72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r>
                  <a:rPr lang="en-US" sz="1200"/>
                  <a:t>18</a:t>
                </a:r>
                <a:endParaRPr lang="en-US" sz="2400"/>
              </a:p>
            </p:txBody>
          </p:sp>
          <p:sp>
            <p:nvSpPr>
              <p:cNvPr id="187406" name="Oval 14"/>
              <p:cNvSpPr>
                <a:spLocks noChangeArrowheads="1"/>
              </p:cNvSpPr>
              <p:nvPr/>
            </p:nvSpPr>
            <p:spPr bwMode="auto">
              <a:xfrm>
                <a:off x="9081" y="6664"/>
                <a:ext cx="720" cy="720"/>
              </a:xfrm>
              <a:prstGeom prst="ellipse">
                <a:avLst/>
              </a:prstGeom>
              <a:solidFill>
                <a:srgbClr val="FFFFFF"/>
              </a:solidFill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r>
                  <a:rPr lang="en-US" sz="1200"/>
                  <a:t>20</a:t>
                </a:r>
                <a:endParaRPr lang="en-US" sz="2400"/>
              </a:p>
            </p:txBody>
          </p:sp>
          <p:sp>
            <p:nvSpPr>
              <p:cNvPr id="187407" name="Line 15"/>
              <p:cNvSpPr>
                <a:spLocks noChangeShapeType="1"/>
              </p:cNvSpPr>
              <p:nvPr/>
            </p:nvSpPr>
            <p:spPr bwMode="auto">
              <a:xfrm>
                <a:off x="5301" y="2884"/>
                <a:ext cx="180" cy="1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7408" name="Line 16"/>
              <p:cNvSpPr>
                <a:spLocks noChangeShapeType="1"/>
              </p:cNvSpPr>
              <p:nvPr/>
            </p:nvSpPr>
            <p:spPr bwMode="auto">
              <a:xfrm>
                <a:off x="6021" y="3604"/>
                <a:ext cx="180" cy="1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7409" name="Line 17"/>
              <p:cNvSpPr>
                <a:spLocks noChangeShapeType="1"/>
              </p:cNvSpPr>
              <p:nvPr/>
            </p:nvSpPr>
            <p:spPr bwMode="auto">
              <a:xfrm>
                <a:off x="6741" y="4324"/>
                <a:ext cx="180" cy="1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7410" name="Line 18"/>
              <p:cNvSpPr>
                <a:spLocks noChangeShapeType="1"/>
              </p:cNvSpPr>
              <p:nvPr/>
            </p:nvSpPr>
            <p:spPr bwMode="auto">
              <a:xfrm>
                <a:off x="7461" y="5044"/>
                <a:ext cx="180" cy="1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7411" name="Line 19"/>
              <p:cNvSpPr>
                <a:spLocks noChangeShapeType="1"/>
              </p:cNvSpPr>
              <p:nvPr/>
            </p:nvSpPr>
            <p:spPr bwMode="auto">
              <a:xfrm>
                <a:off x="8181" y="5764"/>
                <a:ext cx="180" cy="18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7412" name="Line 20"/>
              <p:cNvSpPr>
                <a:spLocks noChangeShapeType="1"/>
              </p:cNvSpPr>
              <p:nvPr/>
            </p:nvSpPr>
            <p:spPr bwMode="auto">
              <a:xfrm>
                <a:off x="8721" y="6484"/>
                <a:ext cx="360" cy="36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87413" name="Line 21"/>
              <p:cNvSpPr>
                <a:spLocks noChangeShapeType="1"/>
              </p:cNvSpPr>
              <p:nvPr/>
            </p:nvSpPr>
            <p:spPr bwMode="auto">
              <a:xfrm>
                <a:off x="4401" y="2164"/>
                <a:ext cx="360" cy="360"/>
              </a:xfrm>
              <a:prstGeom prst="line">
                <a:avLst/>
              </a:prstGeom>
              <a:noFill/>
              <a:ln w="9525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/>
              <a:lstStyle/>
              <a:p>
                <a:endParaRPr lang="en-US"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However if you reverse the input as </a:t>
            </a:r>
          </a:p>
          <a:p>
            <a:r>
              <a:rPr lang="en-US" smtClean="0"/>
              <a:t>20, 18, 15, 12, 10, 8, 7, 6, and insert them into a tree in the same sequence, you will construct a lopsided tree with only the left subtrees starting from the root. </a:t>
            </a:r>
          </a:p>
          <a:p>
            <a:endParaRPr lang="en-US" smtClean="0"/>
          </a:p>
          <a:p>
            <a:r>
              <a:rPr lang="en-US" smtClean="0"/>
              <a:t>Such a tree will be conspicuous by the absence of its right subtree from the top.</a:t>
            </a:r>
          </a:p>
        </p:txBody>
      </p:sp>
      <p:sp>
        <p:nvSpPr>
          <p:cNvPr id="1782786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28600"/>
            <a:ext cx="7772400" cy="990600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2800"/>
              <a:t>Circumstances When a Binary Tree Degenerates </a:t>
            </a:r>
            <a:br>
              <a:rPr lang="en-US" sz="2800"/>
            </a:br>
            <a:r>
              <a:rPr lang="en-US" sz="2800"/>
              <a:t>Into a Linked List 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2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</p:txBody>
      </p:sp>
      <p:sp>
        <p:nvSpPr>
          <p:cNvPr id="1783810" name="Rectangle 2"/>
          <p:cNvSpPr>
            <a:spLocks noGrp="1" noChangeArrowheads="1"/>
          </p:cNvSpPr>
          <p:nvPr>
            <p:ph type="title"/>
          </p:nvPr>
        </p:nvSpPr>
        <p:spPr>
          <a:xfrm>
            <a:off x="228600" y="228600"/>
            <a:ext cx="7772400" cy="990600"/>
          </a:xfrm>
        </p:spPr>
        <p:txBody>
          <a:bodyPr>
            <a:normAutofit fontScale="90000"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2800"/>
              <a:t>Circumstances When a Binary Tree Degenerates </a:t>
            </a:r>
            <a:br>
              <a:rPr lang="en-US" sz="2800"/>
            </a:br>
            <a:r>
              <a:rPr lang="en-US" sz="2800"/>
              <a:t>Into a Linked List</a:t>
            </a:r>
          </a:p>
        </p:txBody>
      </p:sp>
      <p:grpSp>
        <p:nvGrpSpPr>
          <p:cNvPr id="2" name="Group 4"/>
          <p:cNvGrpSpPr>
            <a:grpSpLocks/>
          </p:cNvGrpSpPr>
          <p:nvPr/>
        </p:nvGrpSpPr>
        <p:grpSpPr bwMode="auto">
          <a:xfrm>
            <a:off x="1447800" y="1828800"/>
            <a:ext cx="5867400" cy="3733800"/>
            <a:chOff x="2781" y="7924"/>
            <a:chExt cx="8100" cy="5220"/>
          </a:xfrm>
        </p:grpSpPr>
        <p:sp>
          <p:nvSpPr>
            <p:cNvPr id="189445" name="Text Box 5"/>
            <p:cNvSpPr txBox="1">
              <a:spLocks noChangeArrowheads="1"/>
            </p:cNvSpPr>
            <p:nvPr/>
          </p:nvSpPr>
          <p:spPr bwMode="auto">
            <a:xfrm>
              <a:off x="2781" y="12604"/>
              <a:ext cx="7560" cy="54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 algn="ctr"/>
              <a:r>
                <a:rPr lang="en-US" sz="1400"/>
                <a:t>A Lopsided Binary Tree With Only Left Subtrees</a:t>
              </a:r>
              <a:endParaRPr lang="en-US" sz="2400"/>
            </a:p>
          </p:txBody>
        </p:sp>
        <p:sp>
          <p:nvSpPr>
            <p:cNvPr id="189446" name="Oval 6"/>
            <p:cNvSpPr>
              <a:spLocks noChangeArrowheads="1"/>
            </p:cNvSpPr>
            <p:nvPr/>
          </p:nvSpPr>
          <p:spPr bwMode="auto">
            <a:xfrm>
              <a:off x="10161" y="7924"/>
              <a:ext cx="720" cy="72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r>
                <a:rPr lang="en-US" sz="1200"/>
                <a:t>20</a:t>
              </a:r>
              <a:endParaRPr lang="en-US" sz="2400"/>
            </a:p>
          </p:txBody>
        </p:sp>
        <p:sp>
          <p:nvSpPr>
            <p:cNvPr id="189447" name="Oval 7"/>
            <p:cNvSpPr>
              <a:spLocks noChangeArrowheads="1"/>
            </p:cNvSpPr>
            <p:nvPr/>
          </p:nvSpPr>
          <p:spPr bwMode="auto">
            <a:xfrm>
              <a:off x="9261" y="8464"/>
              <a:ext cx="720" cy="72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r>
                <a:rPr lang="en-US" sz="1200"/>
                <a:t>18</a:t>
              </a:r>
              <a:endParaRPr lang="en-US" sz="2400"/>
            </a:p>
          </p:txBody>
        </p:sp>
        <p:sp>
          <p:nvSpPr>
            <p:cNvPr id="189448" name="Oval 8"/>
            <p:cNvSpPr>
              <a:spLocks noChangeArrowheads="1"/>
            </p:cNvSpPr>
            <p:nvPr/>
          </p:nvSpPr>
          <p:spPr bwMode="auto">
            <a:xfrm>
              <a:off x="8361" y="9004"/>
              <a:ext cx="720" cy="72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r>
                <a:rPr lang="en-US" sz="1200"/>
                <a:t>15</a:t>
              </a:r>
              <a:endParaRPr lang="en-US" sz="2400"/>
            </a:p>
          </p:txBody>
        </p:sp>
        <p:sp>
          <p:nvSpPr>
            <p:cNvPr id="189449" name="Oval 9"/>
            <p:cNvSpPr>
              <a:spLocks noChangeArrowheads="1"/>
            </p:cNvSpPr>
            <p:nvPr/>
          </p:nvSpPr>
          <p:spPr bwMode="auto">
            <a:xfrm>
              <a:off x="7461" y="9544"/>
              <a:ext cx="720" cy="72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r>
                <a:rPr lang="en-US" sz="1200"/>
                <a:t>12</a:t>
              </a:r>
              <a:endParaRPr lang="en-US" sz="2400"/>
            </a:p>
          </p:txBody>
        </p:sp>
        <p:sp>
          <p:nvSpPr>
            <p:cNvPr id="189450" name="Oval 10"/>
            <p:cNvSpPr>
              <a:spLocks noChangeArrowheads="1"/>
            </p:cNvSpPr>
            <p:nvPr/>
          </p:nvSpPr>
          <p:spPr bwMode="auto">
            <a:xfrm>
              <a:off x="6561" y="10084"/>
              <a:ext cx="720" cy="72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r>
                <a:rPr lang="en-US" sz="1200"/>
                <a:t>10</a:t>
              </a:r>
              <a:endParaRPr lang="en-US" sz="2400"/>
            </a:p>
          </p:txBody>
        </p:sp>
        <p:sp>
          <p:nvSpPr>
            <p:cNvPr id="189451" name="Oval 11"/>
            <p:cNvSpPr>
              <a:spLocks noChangeArrowheads="1"/>
            </p:cNvSpPr>
            <p:nvPr/>
          </p:nvSpPr>
          <p:spPr bwMode="auto">
            <a:xfrm>
              <a:off x="5661" y="10624"/>
              <a:ext cx="720" cy="72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r>
                <a:rPr lang="en-US" sz="1200"/>
                <a:t>8</a:t>
              </a:r>
              <a:endParaRPr lang="en-US" sz="2400"/>
            </a:p>
          </p:txBody>
        </p:sp>
        <p:sp>
          <p:nvSpPr>
            <p:cNvPr id="189452" name="Oval 12"/>
            <p:cNvSpPr>
              <a:spLocks noChangeArrowheads="1"/>
            </p:cNvSpPr>
            <p:nvPr/>
          </p:nvSpPr>
          <p:spPr bwMode="auto">
            <a:xfrm>
              <a:off x="4761" y="11164"/>
              <a:ext cx="720" cy="72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r>
                <a:rPr lang="en-US" sz="1200"/>
                <a:t>7</a:t>
              </a:r>
              <a:endParaRPr lang="en-US" sz="2400"/>
            </a:p>
          </p:txBody>
        </p:sp>
        <p:sp>
          <p:nvSpPr>
            <p:cNvPr id="189453" name="Oval 13"/>
            <p:cNvSpPr>
              <a:spLocks noChangeArrowheads="1"/>
            </p:cNvSpPr>
            <p:nvPr/>
          </p:nvSpPr>
          <p:spPr bwMode="auto">
            <a:xfrm>
              <a:off x="3861" y="11884"/>
              <a:ext cx="720" cy="720"/>
            </a:xfrm>
            <a:prstGeom prst="ellipse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r>
                <a:rPr lang="en-US" sz="1200"/>
                <a:t>6</a:t>
              </a:r>
              <a:endParaRPr lang="en-US" sz="2400"/>
            </a:p>
          </p:txBody>
        </p:sp>
        <p:sp>
          <p:nvSpPr>
            <p:cNvPr id="189454" name="Line 14"/>
            <p:cNvSpPr>
              <a:spLocks noChangeShapeType="1"/>
            </p:cNvSpPr>
            <p:nvPr/>
          </p:nvSpPr>
          <p:spPr bwMode="auto">
            <a:xfrm flipH="1">
              <a:off x="9981" y="8464"/>
              <a:ext cx="180" cy="18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455" name="Line 15"/>
            <p:cNvSpPr>
              <a:spLocks noChangeShapeType="1"/>
            </p:cNvSpPr>
            <p:nvPr/>
          </p:nvSpPr>
          <p:spPr bwMode="auto">
            <a:xfrm flipH="1">
              <a:off x="9081" y="9004"/>
              <a:ext cx="180" cy="18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456" name="Line 16"/>
            <p:cNvSpPr>
              <a:spLocks noChangeShapeType="1"/>
            </p:cNvSpPr>
            <p:nvPr/>
          </p:nvSpPr>
          <p:spPr bwMode="auto">
            <a:xfrm flipH="1">
              <a:off x="8181" y="9544"/>
              <a:ext cx="180" cy="18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457" name="Line 17"/>
            <p:cNvSpPr>
              <a:spLocks noChangeShapeType="1"/>
            </p:cNvSpPr>
            <p:nvPr/>
          </p:nvSpPr>
          <p:spPr bwMode="auto">
            <a:xfrm flipH="1">
              <a:off x="6381" y="10624"/>
              <a:ext cx="180" cy="18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458" name="Line 18"/>
            <p:cNvSpPr>
              <a:spLocks noChangeShapeType="1"/>
            </p:cNvSpPr>
            <p:nvPr/>
          </p:nvSpPr>
          <p:spPr bwMode="auto">
            <a:xfrm flipH="1">
              <a:off x="7281" y="10084"/>
              <a:ext cx="180" cy="18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459" name="Line 19"/>
            <p:cNvSpPr>
              <a:spLocks noChangeShapeType="1"/>
            </p:cNvSpPr>
            <p:nvPr/>
          </p:nvSpPr>
          <p:spPr bwMode="auto">
            <a:xfrm flipH="1">
              <a:off x="5481" y="11164"/>
              <a:ext cx="180" cy="18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460" name="Line 20"/>
            <p:cNvSpPr>
              <a:spLocks noChangeShapeType="1"/>
            </p:cNvSpPr>
            <p:nvPr/>
          </p:nvSpPr>
          <p:spPr bwMode="auto">
            <a:xfrm flipH="1">
              <a:off x="4581" y="11704"/>
              <a:ext cx="360" cy="36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Adelson-Velskii</a:t>
            </a:r>
            <a:r>
              <a:rPr lang="en-US" dirty="0" smtClean="0"/>
              <a:t> and Landis</a:t>
            </a:r>
          </a:p>
          <a:p>
            <a:r>
              <a:rPr lang="en-US" dirty="0" smtClean="0"/>
              <a:t>Complete binary tree is hard to build when we allow dynamic insert and remove.</a:t>
            </a:r>
          </a:p>
          <a:p>
            <a:pPr lvl="1"/>
            <a:r>
              <a:rPr lang="en-US" dirty="0" smtClean="0"/>
              <a:t>We want a tree that has the following properties</a:t>
            </a:r>
          </a:p>
          <a:p>
            <a:pPr lvl="2"/>
            <a:r>
              <a:rPr lang="en-US" sz="2000" dirty="0" smtClean="0"/>
              <a:t>Tree height = O(log(N))</a:t>
            </a:r>
          </a:p>
          <a:p>
            <a:pPr lvl="2"/>
            <a:r>
              <a:rPr lang="en-US" sz="2000" dirty="0" smtClean="0"/>
              <a:t>allows dynamic insert and remove with O(log(N)) time complexity.</a:t>
            </a:r>
          </a:p>
          <a:p>
            <a:pPr lvl="1"/>
            <a:r>
              <a:rPr lang="en-US" dirty="0" smtClean="0">
                <a:solidFill>
                  <a:srgbClr val="C00000"/>
                </a:solidFill>
              </a:rPr>
              <a:t>The AVL tree is one of this kind of trees.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811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lnSpc>
                <a:spcPct val="90000"/>
              </a:lnSpc>
            </a:pPr>
            <a:r>
              <a:rPr lang="en-US" sz="2000" dirty="0" smtClean="0"/>
              <a:t>Violation cases at node k (deepest node)</a:t>
            </a:r>
          </a:p>
          <a:p>
            <a:pPr marL="838200" lvl="1" indent="-381000">
              <a:lnSpc>
                <a:spcPct val="90000"/>
              </a:lnSpc>
              <a:buFontTx/>
              <a:buAutoNum type="arabicPeriod"/>
            </a:pPr>
            <a:r>
              <a:rPr lang="en-US" sz="1800" dirty="0" smtClean="0"/>
              <a:t>An insertion into left </a:t>
            </a:r>
            <a:r>
              <a:rPr lang="en-US" sz="1800" dirty="0" err="1" smtClean="0"/>
              <a:t>subtree</a:t>
            </a:r>
            <a:r>
              <a:rPr lang="en-US" sz="1800" dirty="0" smtClean="0"/>
              <a:t> of left child of k</a:t>
            </a:r>
          </a:p>
          <a:p>
            <a:pPr marL="838200" lvl="1" indent="-381000">
              <a:lnSpc>
                <a:spcPct val="90000"/>
              </a:lnSpc>
              <a:buFontTx/>
              <a:buAutoNum type="arabicPeriod"/>
            </a:pPr>
            <a:r>
              <a:rPr lang="en-US" sz="1800" dirty="0" smtClean="0"/>
              <a:t>An insertion into right </a:t>
            </a:r>
            <a:r>
              <a:rPr lang="en-US" sz="1800" dirty="0" err="1" smtClean="0"/>
              <a:t>subtree</a:t>
            </a:r>
            <a:r>
              <a:rPr lang="en-US" sz="1800" dirty="0" smtClean="0"/>
              <a:t> of right child of k</a:t>
            </a:r>
          </a:p>
          <a:p>
            <a:pPr marL="838200" lvl="1" indent="-381000">
              <a:lnSpc>
                <a:spcPct val="90000"/>
              </a:lnSpc>
              <a:buFontTx/>
              <a:buAutoNum type="arabicPeriod"/>
            </a:pPr>
            <a:r>
              <a:rPr lang="en-US" sz="1800" dirty="0" smtClean="0"/>
              <a:t>An insertion into right </a:t>
            </a:r>
            <a:r>
              <a:rPr lang="en-US" sz="1800" dirty="0" err="1" smtClean="0"/>
              <a:t>subtree</a:t>
            </a:r>
            <a:r>
              <a:rPr lang="en-US" sz="1800" dirty="0" smtClean="0"/>
              <a:t> of left child of k</a:t>
            </a:r>
          </a:p>
          <a:p>
            <a:pPr marL="838200" lvl="1" indent="-381000">
              <a:lnSpc>
                <a:spcPct val="90000"/>
              </a:lnSpc>
              <a:buFontTx/>
              <a:buAutoNum type="arabicPeriod"/>
            </a:pPr>
            <a:r>
              <a:rPr lang="en-US" sz="1800" dirty="0" smtClean="0"/>
              <a:t>An insertion into left </a:t>
            </a:r>
            <a:r>
              <a:rPr lang="en-US" sz="1800" dirty="0" err="1" smtClean="0"/>
              <a:t>subtree</a:t>
            </a:r>
            <a:r>
              <a:rPr lang="en-US" sz="1800" dirty="0" smtClean="0"/>
              <a:t> of right child of k</a:t>
            </a:r>
          </a:p>
          <a:p>
            <a:pPr marL="838200" lvl="1" indent="-381000">
              <a:lnSpc>
                <a:spcPct val="90000"/>
              </a:lnSpc>
            </a:pPr>
            <a:r>
              <a:rPr lang="en-US" sz="1600" dirty="0" smtClean="0"/>
              <a:t>Cases 1 and 2 equivalent </a:t>
            </a:r>
          </a:p>
          <a:p>
            <a:pPr marL="1238250" lvl="2" indent="-381000">
              <a:lnSpc>
                <a:spcPct val="90000"/>
              </a:lnSpc>
            </a:pPr>
            <a:r>
              <a:rPr lang="en-US" sz="2200" dirty="0" smtClean="0"/>
              <a:t>Single rotation to rebalance</a:t>
            </a:r>
          </a:p>
          <a:p>
            <a:pPr marL="838200" lvl="1" indent="-381000">
              <a:lnSpc>
                <a:spcPct val="90000"/>
              </a:lnSpc>
            </a:pPr>
            <a:r>
              <a:rPr lang="en-US" sz="1600" dirty="0" smtClean="0"/>
              <a:t>Cases 3 and 4 equivalent</a:t>
            </a:r>
          </a:p>
          <a:p>
            <a:pPr marL="1238250" lvl="2" indent="-381000">
              <a:lnSpc>
                <a:spcPct val="90000"/>
              </a:lnSpc>
            </a:pPr>
            <a:r>
              <a:rPr lang="en-US" sz="2200" dirty="0" smtClean="0"/>
              <a:t>Double rotation to rebalance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imbalances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546958" y="1481138"/>
            <a:ext cx="8050083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174</TotalTime>
  <Words>349</Words>
  <Application>Microsoft Office PowerPoint</Application>
  <PresentationFormat>On-screen Show (4:3)</PresentationFormat>
  <Paragraphs>50</Paragraphs>
  <Slides>19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Concourse</vt:lpstr>
      <vt:lpstr>AVL TREE</vt:lpstr>
      <vt:lpstr>Circumstances When a Binary Tree Degenerates  Into a Linked List </vt:lpstr>
      <vt:lpstr>Circumstances When a Binary Tree Degenerates  Into a Linked List </vt:lpstr>
      <vt:lpstr>Circumstances When a Binary Tree Degenerates  Into a Linked List </vt:lpstr>
      <vt:lpstr>Circumstances When a Binary Tree Degenerates  Into a Linked List</vt:lpstr>
      <vt:lpstr>Introduction</vt:lpstr>
      <vt:lpstr>Slide 7</vt:lpstr>
      <vt:lpstr>Types of imbalances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AVL TREE</dc:title>
  <dc:creator>Prashanth G</dc:creator>
  <cp:lastModifiedBy>Prashanth G</cp:lastModifiedBy>
  <cp:revision>16</cp:revision>
  <dcterms:created xsi:type="dcterms:W3CDTF">2006-08-16T00:00:00Z</dcterms:created>
  <dcterms:modified xsi:type="dcterms:W3CDTF">2017-10-11T11:33:02Z</dcterms:modified>
</cp:coreProperties>
</file>

<file path=docProps/thumbnail.jpeg>
</file>